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19" r:id="rId2"/>
    <p:sldId id="320" r:id="rId3"/>
    <p:sldId id="321" r:id="rId4"/>
    <p:sldId id="322" r:id="rId5"/>
    <p:sldId id="337" r:id="rId6"/>
    <p:sldId id="328" r:id="rId7"/>
    <p:sldId id="336" r:id="rId8"/>
    <p:sldId id="329" r:id="rId9"/>
    <p:sldId id="327" r:id="rId10"/>
    <p:sldId id="323" r:id="rId11"/>
    <p:sldId id="330" r:id="rId12"/>
    <p:sldId id="331" r:id="rId13"/>
    <p:sldId id="324" r:id="rId14"/>
    <p:sldId id="332" r:id="rId15"/>
    <p:sldId id="333" r:id="rId16"/>
    <p:sldId id="334" r:id="rId17"/>
    <p:sldId id="326" r:id="rId18"/>
    <p:sldId id="33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FF"/>
    <a:srgbClr val="000000"/>
    <a:srgbClr val="1B54AC"/>
    <a:srgbClr val="2B8CCF"/>
    <a:srgbClr val="003B73"/>
    <a:srgbClr val="990099"/>
    <a:srgbClr val="FFFF00"/>
    <a:srgbClr val="0099CC"/>
    <a:srgbClr val="66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24" autoAdjust="0"/>
    <p:restoredTop sz="93963" autoAdjust="0"/>
  </p:normalViewPr>
  <p:slideViewPr>
    <p:cSldViewPr snapToGrid="0">
      <p:cViewPr varScale="1">
        <p:scale>
          <a:sx n="129" d="100"/>
          <a:sy n="129" d="100"/>
        </p:scale>
        <p:origin x="3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31D86-A20D-496E-9DCE-D060771C29B1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E707D-4617-461A-A4CE-57913030C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10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E707D-4617-461A-A4CE-57913030C99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75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E707D-4617-461A-A4CE-57913030C99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8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0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2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8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5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25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0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1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57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93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1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7BFDB-8102-453E-98CA-4D6E7E6E256C}" type="datetimeFigureOut">
              <a:rPr lang="zh-CN" altLang="en-US" smtClean="0"/>
              <a:t>2020/11/15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8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研究院\研究院其他相关文件\按单位划分\语音及语音信息处理国家工程实验室\国家工程实验室材料\2012\workshop和技术委员会\PPT模板\v2\国家工程实验室PPT102 拷贝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00253" y="1616364"/>
            <a:ext cx="63914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zh-CN" altLang="en-US" sz="4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Kaldi </a:t>
            </a:r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工具库的</a:t>
            </a:r>
            <a:endParaRPr lang="en-US" altLang="zh-CN" sz="4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二维隐马尔科夫模型实现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87839" y="3655674"/>
            <a:ext cx="41520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姓名：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马洁锋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学校：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中国科学技术大学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专业：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电子信息工程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导师：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杜俊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副教授</a:t>
            </a:r>
          </a:p>
        </p:txBody>
      </p:sp>
    </p:spTree>
    <p:extLst>
      <p:ext uri="{BB962C8B-B14F-4D97-AF65-F5344CB8AC3E}">
        <p14:creationId xmlns:p14="http://schemas.microsoft.com/office/powerpoint/2010/main" val="64822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9"/>
    </mc:Choice>
    <mc:Fallback xmlns="">
      <p:transition spd="slow" advTm="278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1" y="3688443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算法实现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74618" y="3177488"/>
            <a:ext cx="95410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代码层</a:t>
            </a:r>
            <a:endParaRPr lang="en-US" altLang="zh-CN" sz="2000" dirty="0">
              <a:ln w="0"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2000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改动</a:t>
            </a:r>
            <a:endParaRPr lang="zh-CN" altLang="en-US" sz="2000" cap="none" spc="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左大括号 14"/>
          <p:cNvSpPr/>
          <p:nvPr/>
        </p:nvSpPr>
        <p:spPr>
          <a:xfrm>
            <a:off x="3261898" y="1585881"/>
            <a:ext cx="218208" cy="2890067"/>
          </a:xfrm>
          <a:prstGeom prst="leftBrace">
            <a:avLst>
              <a:gd name="adj1" fmla="val 125085"/>
              <a:gd name="adj2" fmla="val 6698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80109" y="1457193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新增类</a:t>
            </a:r>
            <a:endParaRPr lang="zh-CN" altLang="en-US" sz="2000" cap="none" spc="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473084" y="4204921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000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新增函数</a:t>
            </a:r>
            <a:endParaRPr lang="zh-CN" altLang="en-US" sz="2000" cap="none" spc="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左大括号 20"/>
          <p:cNvSpPr/>
          <p:nvPr/>
        </p:nvSpPr>
        <p:spPr>
          <a:xfrm>
            <a:off x="4434218" y="1347636"/>
            <a:ext cx="181406" cy="643633"/>
          </a:xfrm>
          <a:prstGeom prst="leftBrace">
            <a:avLst>
              <a:gd name="adj1" fmla="val 66369"/>
              <a:gd name="adj2" fmla="val 5019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615625" y="1175611"/>
            <a:ext cx="71256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dirty="0" err="1">
                <a:ln w="0"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HmmTopology_2D</a:t>
            </a:r>
            <a:r>
              <a:rPr lang="zh-CN" altLang="en-US" dirty="0">
                <a:ln w="0"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用来描述</a:t>
            </a:r>
            <a:r>
              <a:rPr lang="en-US" altLang="zh-CN" dirty="0">
                <a:ln w="0"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2D HMM</a:t>
            </a:r>
            <a:r>
              <a:rPr lang="zh-CN" altLang="en-US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隐状态分布、可能的转移弧等</a:t>
            </a:r>
            <a:endParaRPr lang="zh-CN" altLang="en-US" cap="none" spc="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15625" y="1773539"/>
            <a:ext cx="70871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dirty="0" err="1">
                <a:ln w="0"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TransitionModel_2D</a:t>
            </a:r>
            <a:r>
              <a:rPr lang="zh-CN" altLang="en-US" dirty="0">
                <a:ln w="0"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用来存储</a:t>
            </a:r>
            <a:r>
              <a:rPr lang="en-US" altLang="zh-CN" dirty="0">
                <a:ln w="0"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2D HMM</a:t>
            </a:r>
            <a:r>
              <a:rPr lang="zh-CN" altLang="en-US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转移概率矩阵、</a:t>
            </a:r>
            <a:r>
              <a:rPr lang="en-US" altLang="zh-CN" dirty="0">
                <a:ln w="0"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PDF</a:t>
            </a:r>
            <a:r>
              <a:rPr lang="zh-CN" altLang="en-US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标号等</a:t>
            </a:r>
            <a:r>
              <a:rPr lang="en-US" altLang="zh-CN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cap="none" spc="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左大括号 25"/>
          <p:cNvSpPr/>
          <p:nvPr/>
        </p:nvSpPr>
        <p:spPr>
          <a:xfrm>
            <a:off x="4693302" y="2637808"/>
            <a:ext cx="273268" cy="3279935"/>
          </a:xfrm>
          <a:prstGeom prst="leftBrace">
            <a:avLst>
              <a:gd name="adj1" fmla="val 66369"/>
              <a:gd name="adj2" fmla="val 538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55" y="2371467"/>
            <a:ext cx="5680751" cy="378866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92545E25-33A0-3D4C-A9C2-EAD798B953BA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5BD582-1C39-0F47-B7CB-6CD7DDEAE7E7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260481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1" y="3688443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新增类说明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91694" y="1438297"/>
            <a:ext cx="227498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HmmTopology_2D</a:t>
            </a:r>
            <a:r>
              <a:rPr lang="zh-CN" altLang="en-US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endParaRPr lang="zh-CN" altLang="en-US" cap="none" spc="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88" y="1972793"/>
            <a:ext cx="6773709" cy="357213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1" r="-373" b="2826"/>
          <a:stretch/>
        </p:blipFill>
        <p:spPr>
          <a:xfrm>
            <a:off x="2251964" y="2213579"/>
            <a:ext cx="2565712" cy="309055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3005A32-2089-6440-818F-5C2C62EF1CDF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BA079C2-CDAA-9843-AD7D-6EADCFB3EF76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412650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89"/>
    </mc:Choice>
    <mc:Fallback xmlns="">
      <p:transition spd="slow" advTm="4528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1" y="3688443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新增类说明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91694" y="1438297"/>
            <a:ext cx="235660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dirty="0" err="1">
                <a:ln w="0"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TransitionModel_2D</a:t>
            </a:r>
            <a:r>
              <a:rPr lang="zh-CN" altLang="en-US" dirty="0">
                <a:ln w="0"/>
                <a:latin typeface="宋体" panose="02010600030101010101" pitchFamily="2" charset="-122"/>
                <a:ea typeface="宋体" panose="02010600030101010101" pitchFamily="2" charset="-122"/>
              </a:rPr>
              <a:t>类</a:t>
            </a:r>
            <a:endParaRPr lang="zh-CN" altLang="en-US" cap="none" spc="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1" r="-373" b="2826"/>
          <a:stretch/>
        </p:blipFill>
        <p:spPr>
          <a:xfrm>
            <a:off x="2251964" y="2213579"/>
            <a:ext cx="2565712" cy="30905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995" y="1893446"/>
            <a:ext cx="5527921" cy="428464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2C74606-CF45-164B-A512-17F030B93D2F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B7467C-FC94-8348-B322-9EDC21A6828B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34007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"/>
    </mc:Choice>
    <mc:Fallback xmlns="">
      <p:transition spd="slow" advTm="44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1" y="4458524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数据集选择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40022" y="1513784"/>
            <a:ext cx="13548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HWDB</a:t>
            </a:r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1.0</a:t>
            </a:r>
          </a:p>
          <a:p>
            <a:r>
              <a:rPr lang="en-US" altLang="zh-CN" sz="200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HWDB</a:t>
            </a:r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1.1</a:t>
            </a:r>
            <a:endParaRPr lang="zh-CN" altLang="en-US" sz="2000" cap="none" spc="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50" y="4123329"/>
            <a:ext cx="4265331" cy="1940425"/>
          </a:xfrm>
          <a:prstGeom prst="rect">
            <a:avLst/>
          </a:prstGeom>
          <a:ln w="19050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19720" t="24340" r="1725" b="36849"/>
          <a:stretch/>
        </p:blipFill>
        <p:spPr>
          <a:xfrm>
            <a:off x="6838581" y="1288630"/>
            <a:ext cx="3700110" cy="1418226"/>
          </a:xfrm>
          <a:prstGeom prst="rect">
            <a:avLst/>
          </a:prstGeom>
        </p:spPr>
      </p:pic>
      <p:sp>
        <p:nvSpPr>
          <p:cNvPr id="16" name="下箭头 15"/>
          <p:cNvSpPr/>
          <p:nvPr/>
        </p:nvSpPr>
        <p:spPr>
          <a:xfrm>
            <a:off x="4065662" y="2910678"/>
            <a:ext cx="357352" cy="777765"/>
          </a:xfrm>
          <a:prstGeom prst="downArrow">
            <a:avLst/>
          </a:prstGeom>
          <a:solidFill>
            <a:srgbClr val="003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23015" y="3087959"/>
            <a:ext cx="14318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</a:rPr>
              <a:t>选取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</a:rPr>
              <a:t>50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</a:rPr>
              <a:t>类</a:t>
            </a:r>
          </a:p>
        </p:txBody>
      </p:sp>
      <p:sp>
        <p:nvSpPr>
          <p:cNvPr id="17" name="矩形 16"/>
          <p:cNvSpPr/>
          <p:nvPr/>
        </p:nvSpPr>
        <p:spPr>
          <a:xfrm>
            <a:off x="4423015" y="1622963"/>
            <a:ext cx="20874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</a:rPr>
              <a:t>孤立字数据集</a:t>
            </a:r>
          </a:p>
        </p:txBody>
      </p:sp>
      <p:sp>
        <p:nvSpPr>
          <p:cNvPr id="18" name="矩形 17"/>
          <p:cNvSpPr/>
          <p:nvPr/>
        </p:nvSpPr>
        <p:spPr>
          <a:xfrm>
            <a:off x="8093941" y="4547941"/>
            <a:ext cx="249138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</a:rPr>
              <a:t>Train: 32505 samples</a:t>
            </a:r>
            <a:endParaRPr lang="zh-CN" altLang="en-US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09358" y="5191732"/>
            <a:ext cx="22605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</a:rPr>
              <a:t>Test: 3231 samples</a:t>
            </a:r>
            <a:endParaRPr lang="zh-CN" altLang="en-US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22818" y="2772390"/>
            <a:ext cx="43316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</a:rPr>
              <a:t>每个汉字有约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</a:rPr>
              <a:t>720</a:t>
            </a:r>
            <a:r>
              <a:rPr lang="zh-CN" altLang="en-US" sz="2000" b="0" cap="none" spc="0" dirty="0">
                <a:ln w="0"/>
                <a:solidFill>
                  <a:schemeClr val="tx1"/>
                </a:solidFill>
              </a:rPr>
              <a:t>不同书写者的样本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45DE5BB-DB67-944F-A471-1F6F179A57D6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4FFEFCD-37CC-8F41-A59B-B7C8B5E95345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25392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77"/>
    </mc:Choice>
    <mc:Fallback xmlns="">
      <p:transition spd="slow" advTm="6467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1" y="4458524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特征提取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41320" y="1744232"/>
            <a:ext cx="14093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HMM</a:t>
            </a:r>
            <a:endParaRPr lang="zh-CN" altLang="en-US" sz="2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41319" y="3546946"/>
            <a:ext cx="14093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HMM</a:t>
            </a:r>
            <a:endParaRPr lang="zh-CN" altLang="en-US" sz="2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61462" y="1420077"/>
            <a:ext cx="1256928" cy="2996569"/>
            <a:chOff x="5457707" y="1326939"/>
            <a:chExt cx="1256928" cy="299656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689" y="1507567"/>
              <a:ext cx="1187909" cy="1036721"/>
            </a:xfrm>
            <a:prstGeom prst="rect">
              <a:avLst/>
            </a:prstGeom>
            <a:ln w="254000">
              <a:noFill/>
            </a:ln>
          </p:spPr>
        </p:pic>
        <p:sp>
          <p:nvSpPr>
            <p:cNvPr id="16" name="任意多边形 15"/>
            <p:cNvSpPr/>
            <p:nvPr/>
          </p:nvSpPr>
          <p:spPr>
            <a:xfrm flipV="1">
              <a:off x="5508308" y="1975761"/>
              <a:ext cx="1096669" cy="82276"/>
            </a:xfrm>
            <a:custGeom>
              <a:avLst/>
              <a:gdLst>
                <a:gd name="connsiteX0" fmla="*/ 0 w 1443038"/>
                <a:gd name="connsiteY0" fmla="*/ 0 h 10349"/>
                <a:gd name="connsiteX1" fmla="*/ 1443038 w 1443038"/>
                <a:gd name="connsiteY1" fmla="*/ 6350 h 10349"/>
                <a:gd name="connsiteX0" fmla="*/ 0 w 1443038"/>
                <a:gd name="connsiteY0" fmla="*/ 414 h 10158"/>
                <a:gd name="connsiteX1" fmla="*/ 490538 w 1443038"/>
                <a:gd name="connsiteY1" fmla="*/ 173 h 10158"/>
                <a:gd name="connsiteX2" fmla="*/ 1443038 w 1443038"/>
                <a:gd name="connsiteY2" fmla="*/ 6764 h 10158"/>
                <a:gd name="connsiteX0" fmla="*/ 0 w 1443038"/>
                <a:gd name="connsiteY0" fmla="*/ 1980 h 11724"/>
                <a:gd name="connsiteX1" fmla="*/ 490538 w 1443038"/>
                <a:gd name="connsiteY1" fmla="*/ 1739 h 11724"/>
                <a:gd name="connsiteX2" fmla="*/ 1443038 w 1443038"/>
                <a:gd name="connsiteY2" fmla="*/ 8330 h 11724"/>
                <a:gd name="connsiteX0" fmla="*/ 0 w 1443038"/>
                <a:gd name="connsiteY0" fmla="*/ 1980 h 16516"/>
                <a:gd name="connsiteX1" fmla="*/ 490538 w 1443038"/>
                <a:gd name="connsiteY1" fmla="*/ 1739 h 16516"/>
                <a:gd name="connsiteX2" fmla="*/ 1174750 w 1443038"/>
                <a:gd name="connsiteY2" fmla="*/ 16421 h 16516"/>
                <a:gd name="connsiteX3" fmla="*/ 1443038 w 1443038"/>
                <a:gd name="connsiteY3" fmla="*/ 8330 h 16516"/>
                <a:gd name="connsiteX0" fmla="*/ 0 w 1443038"/>
                <a:gd name="connsiteY0" fmla="*/ 1980 h 11367"/>
                <a:gd name="connsiteX1" fmla="*/ 490538 w 1443038"/>
                <a:gd name="connsiteY1" fmla="*/ 1739 h 11367"/>
                <a:gd name="connsiteX2" fmla="*/ 1176337 w 1443038"/>
                <a:gd name="connsiteY2" fmla="*/ 11367 h 11367"/>
                <a:gd name="connsiteX3" fmla="*/ 1443038 w 1443038"/>
                <a:gd name="connsiteY3" fmla="*/ 8330 h 11367"/>
                <a:gd name="connsiteX0" fmla="*/ 0 w 1449966"/>
                <a:gd name="connsiteY0" fmla="*/ 2 h 15165"/>
                <a:gd name="connsiteX1" fmla="*/ 497466 w 1449966"/>
                <a:gd name="connsiteY1" fmla="*/ 5537 h 15165"/>
                <a:gd name="connsiteX2" fmla="*/ 1183265 w 1449966"/>
                <a:gd name="connsiteY2" fmla="*/ 15165 h 15165"/>
                <a:gd name="connsiteX3" fmla="*/ 1449966 w 1449966"/>
                <a:gd name="connsiteY3" fmla="*/ 12128 h 15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966" h="15165">
                  <a:moveTo>
                    <a:pt x="0" y="2"/>
                  </a:moveTo>
                  <a:cubicBezTo>
                    <a:pt x="163513" y="-78"/>
                    <a:pt x="326016" y="1526"/>
                    <a:pt x="497466" y="5537"/>
                  </a:cubicBezTo>
                  <a:lnTo>
                    <a:pt x="1183265" y="15165"/>
                  </a:lnTo>
                  <a:lnTo>
                    <a:pt x="1449966" y="12128"/>
                  </a:lnTo>
                </a:path>
              </a:pathLst>
            </a:cu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457707" y="1473450"/>
              <a:ext cx="532297" cy="1064784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887354" y="1418554"/>
              <a:ext cx="532297" cy="1064784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305" y="3362347"/>
              <a:ext cx="1101330" cy="961161"/>
            </a:xfrm>
            <a:prstGeom prst="rect">
              <a:avLst/>
            </a:prstGeom>
            <a:ln w="254000">
              <a:noFill/>
            </a:ln>
          </p:spPr>
        </p:pic>
        <p:sp>
          <p:nvSpPr>
            <p:cNvPr id="21" name="任意多边形 20"/>
            <p:cNvSpPr/>
            <p:nvPr/>
          </p:nvSpPr>
          <p:spPr>
            <a:xfrm flipV="1">
              <a:off x="5608903" y="3771441"/>
              <a:ext cx="1105732" cy="74230"/>
            </a:xfrm>
            <a:custGeom>
              <a:avLst/>
              <a:gdLst>
                <a:gd name="connsiteX0" fmla="*/ 0 w 1443038"/>
                <a:gd name="connsiteY0" fmla="*/ 0 h 10349"/>
                <a:gd name="connsiteX1" fmla="*/ 1443038 w 1443038"/>
                <a:gd name="connsiteY1" fmla="*/ 6350 h 10349"/>
                <a:gd name="connsiteX0" fmla="*/ 0 w 1443038"/>
                <a:gd name="connsiteY0" fmla="*/ 414 h 10158"/>
                <a:gd name="connsiteX1" fmla="*/ 490538 w 1443038"/>
                <a:gd name="connsiteY1" fmla="*/ 173 h 10158"/>
                <a:gd name="connsiteX2" fmla="*/ 1443038 w 1443038"/>
                <a:gd name="connsiteY2" fmla="*/ 6764 h 10158"/>
                <a:gd name="connsiteX0" fmla="*/ 0 w 1443038"/>
                <a:gd name="connsiteY0" fmla="*/ 1980 h 11724"/>
                <a:gd name="connsiteX1" fmla="*/ 490538 w 1443038"/>
                <a:gd name="connsiteY1" fmla="*/ 1739 h 11724"/>
                <a:gd name="connsiteX2" fmla="*/ 1443038 w 1443038"/>
                <a:gd name="connsiteY2" fmla="*/ 8330 h 11724"/>
                <a:gd name="connsiteX0" fmla="*/ 0 w 1443038"/>
                <a:gd name="connsiteY0" fmla="*/ 1980 h 16516"/>
                <a:gd name="connsiteX1" fmla="*/ 490538 w 1443038"/>
                <a:gd name="connsiteY1" fmla="*/ 1739 h 16516"/>
                <a:gd name="connsiteX2" fmla="*/ 1174750 w 1443038"/>
                <a:gd name="connsiteY2" fmla="*/ 16421 h 16516"/>
                <a:gd name="connsiteX3" fmla="*/ 1443038 w 1443038"/>
                <a:gd name="connsiteY3" fmla="*/ 8330 h 16516"/>
                <a:gd name="connsiteX0" fmla="*/ 0 w 1443038"/>
                <a:gd name="connsiteY0" fmla="*/ 1980 h 11367"/>
                <a:gd name="connsiteX1" fmla="*/ 490538 w 1443038"/>
                <a:gd name="connsiteY1" fmla="*/ 1739 h 11367"/>
                <a:gd name="connsiteX2" fmla="*/ 1176337 w 1443038"/>
                <a:gd name="connsiteY2" fmla="*/ 11367 h 11367"/>
                <a:gd name="connsiteX3" fmla="*/ 1443038 w 1443038"/>
                <a:gd name="connsiteY3" fmla="*/ 8330 h 11367"/>
                <a:gd name="connsiteX0" fmla="*/ 0 w 1449966"/>
                <a:gd name="connsiteY0" fmla="*/ 2 h 15165"/>
                <a:gd name="connsiteX1" fmla="*/ 497466 w 1449966"/>
                <a:gd name="connsiteY1" fmla="*/ 5537 h 15165"/>
                <a:gd name="connsiteX2" fmla="*/ 1183265 w 1449966"/>
                <a:gd name="connsiteY2" fmla="*/ 15165 h 15165"/>
                <a:gd name="connsiteX3" fmla="*/ 1449966 w 1449966"/>
                <a:gd name="connsiteY3" fmla="*/ 12128 h 15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966" h="15165">
                  <a:moveTo>
                    <a:pt x="0" y="2"/>
                  </a:moveTo>
                  <a:cubicBezTo>
                    <a:pt x="163513" y="-78"/>
                    <a:pt x="326016" y="1526"/>
                    <a:pt x="497466" y="5537"/>
                  </a:cubicBezTo>
                  <a:lnTo>
                    <a:pt x="1183265" y="15165"/>
                  </a:lnTo>
                  <a:lnTo>
                    <a:pt x="1449966" y="12128"/>
                  </a:lnTo>
                </a:path>
              </a:pathLst>
            </a:cu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608323" y="3328230"/>
              <a:ext cx="536696" cy="9606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607531" y="3328230"/>
              <a:ext cx="537299" cy="480327"/>
            </a:xfrm>
            <a:prstGeom prst="rect">
              <a:avLst/>
            </a:prstGeom>
            <a:solidFill>
              <a:srgbClr val="6600FF">
                <a:alpha val="20000"/>
              </a:srgbClr>
            </a:solidFill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5543746" y="1326939"/>
              <a:ext cx="109607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5490370" y="3210616"/>
              <a:ext cx="110512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5490370" y="3328230"/>
              <a:ext cx="0" cy="9606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279" y="1270889"/>
            <a:ext cx="1197014" cy="159601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99" y="3070056"/>
            <a:ext cx="2118726" cy="158904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523654" y="5496157"/>
            <a:ext cx="8856167" cy="400110"/>
            <a:chOff x="2555622" y="5405023"/>
            <a:chExt cx="8856167" cy="400110"/>
          </a:xfrm>
        </p:grpSpPr>
        <p:sp>
          <p:nvSpPr>
            <p:cNvPr id="45" name="矩形 44"/>
            <p:cNvSpPr/>
            <p:nvPr/>
          </p:nvSpPr>
          <p:spPr>
            <a:xfrm>
              <a:off x="4209568" y="5405023"/>
              <a:ext cx="9541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二值化</a:t>
              </a:r>
              <a:endParaRPr lang="zh-CN" altLang="en-US" sz="20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555622" y="5405023"/>
              <a:ext cx="121058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0" cap="none" spc="0" dirty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调整大小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5549589" y="5405023"/>
              <a:ext cx="69762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切帧</a:t>
              </a:r>
              <a:endParaRPr lang="zh-CN" altLang="en-US" sz="20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760347" y="5405023"/>
              <a:ext cx="146706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八方向特征</a:t>
              </a:r>
              <a:endParaRPr lang="zh-CN" altLang="en-US" sz="20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726986" y="5405023"/>
              <a:ext cx="684803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err="1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PCA</a:t>
              </a:r>
              <a:endParaRPr lang="zh-CN" altLang="en-US" sz="20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663412" y="5405023"/>
              <a:ext cx="164500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dirty="0" err="1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Hanning</a:t>
              </a:r>
              <a:r>
                <a:rPr lang="en-US" altLang="zh-CN" sz="20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滤波</a:t>
              </a:r>
              <a:endParaRPr lang="zh-CN" altLang="en-US" sz="20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下箭头 50"/>
            <p:cNvSpPr/>
            <p:nvPr/>
          </p:nvSpPr>
          <p:spPr>
            <a:xfrm rot="16200000">
              <a:off x="3872683" y="5424790"/>
              <a:ext cx="208913" cy="377770"/>
            </a:xfrm>
            <a:prstGeom prst="downArrow">
              <a:avLst>
                <a:gd name="adj1" fmla="val 43657"/>
                <a:gd name="adj2" fmla="val 62686"/>
              </a:avLst>
            </a:prstGeom>
            <a:solidFill>
              <a:srgbClr val="00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下箭头 51"/>
            <p:cNvSpPr/>
            <p:nvPr/>
          </p:nvSpPr>
          <p:spPr>
            <a:xfrm rot="16200000">
              <a:off x="5285157" y="5424790"/>
              <a:ext cx="208913" cy="377770"/>
            </a:xfrm>
            <a:prstGeom prst="downArrow">
              <a:avLst>
                <a:gd name="adj1" fmla="val 43657"/>
                <a:gd name="adj2" fmla="val 62686"/>
              </a:avLst>
            </a:prstGeom>
            <a:solidFill>
              <a:srgbClr val="00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下箭头 52"/>
            <p:cNvSpPr/>
            <p:nvPr/>
          </p:nvSpPr>
          <p:spPr>
            <a:xfrm rot="16200000">
              <a:off x="6342020" y="5424790"/>
              <a:ext cx="208913" cy="377770"/>
            </a:xfrm>
            <a:prstGeom prst="downArrow">
              <a:avLst>
                <a:gd name="adj1" fmla="val 43657"/>
                <a:gd name="adj2" fmla="val 62686"/>
              </a:avLst>
            </a:prstGeom>
            <a:solidFill>
              <a:srgbClr val="00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下箭头 53"/>
            <p:cNvSpPr/>
            <p:nvPr/>
          </p:nvSpPr>
          <p:spPr>
            <a:xfrm rot="16200000">
              <a:off x="8429924" y="5426446"/>
              <a:ext cx="208913" cy="377770"/>
            </a:xfrm>
            <a:prstGeom prst="downArrow">
              <a:avLst>
                <a:gd name="adj1" fmla="val 43657"/>
                <a:gd name="adj2" fmla="val 62686"/>
              </a:avLst>
            </a:prstGeom>
            <a:solidFill>
              <a:srgbClr val="00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下箭头 54"/>
            <p:cNvSpPr/>
            <p:nvPr/>
          </p:nvSpPr>
          <p:spPr>
            <a:xfrm rot="16200000">
              <a:off x="10368640" y="5424790"/>
              <a:ext cx="208913" cy="377770"/>
            </a:xfrm>
            <a:prstGeom prst="downArrow">
              <a:avLst>
                <a:gd name="adj1" fmla="val 43657"/>
                <a:gd name="adj2" fmla="val 62686"/>
              </a:avLst>
            </a:prstGeom>
            <a:solidFill>
              <a:srgbClr val="003B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68EF8151-2ADA-F144-9CD5-E6B90FF3B017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E77E260E-60F5-8041-B05E-0BA29AAA2E80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18743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91"/>
    </mc:Choice>
    <mc:Fallback xmlns="">
      <p:transition spd="slow" advTm="1489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1" y="4458524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实验结果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/>
          <a:srcRect l="5026" t="3992" b="10740"/>
          <a:stretch/>
        </p:blipFill>
        <p:spPr>
          <a:xfrm>
            <a:off x="3636236" y="3850474"/>
            <a:ext cx="3388018" cy="244388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70" y="1053530"/>
            <a:ext cx="4567645" cy="2446327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8489054" y="1867727"/>
            <a:ext cx="266290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GMM-HMM</a:t>
            </a:r>
          </a:p>
          <a:p>
            <a:pPr algn="ctr"/>
            <a:r>
              <a:rPr lang="en-US" altLang="zh-CN" sz="2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en-US" altLang="zh-CN" sz="240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CER</a:t>
            </a:r>
            <a:r>
              <a:rPr lang="zh-CN" altLang="en-US" sz="2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12.07%</a:t>
            </a:r>
            <a:endParaRPr lang="zh-CN" altLang="en-US" sz="2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565998" y="4532552"/>
            <a:ext cx="25090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GMM-HMM</a:t>
            </a:r>
          </a:p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</a:t>
            </a:r>
            <a:r>
              <a:rPr lang="en-US" altLang="zh-CN" sz="240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zh-CN" altLang="en-US" sz="2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7.15%</a:t>
            </a:r>
            <a:endParaRPr lang="zh-CN" altLang="en-US" sz="2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25E903-96BF-9A43-9FC3-6D1B9E84B553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B8D9CC-2371-BF4D-850C-244C57AA539C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282161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"/>
    </mc:Choice>
    <mc:Fallback xmlns="">
      <p:transition spd="slow" advTm="17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1" y="4458524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实验结果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89A099-6110-C84F-B337-D1CE71EC6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72" y="993913"/>
            <a:ext cx="8224764" cy="511865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8F9A0D3-C84E-0C43-8CA7-DBADDA137F1F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3313C4-378D-AE4A-91F5-583EB2F244D3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10055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"/>
    </mc:Choice>
    <mc:Fallback xmlns="">
      <p:transition spd="slow" advTm="28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工作</a:t>
            </a: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28369" y="2302354"/>
            <a:ext cx="6750566" cy="11440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n w="0"/>
              </a:rPr>
              <a:t>1</a:t>
            </a:r>
            <a:r>
              <a:rPr lang="zh-CN" altLang="en-US" sz="2400" dirty="0">
                <a:ln w="0"/>
              </a:rPr>
              <a:t>、基于</a:t>
            </a:r>
            <a:r>
              <a:rPr lang="en-US" altLang="zh-CN" sz="2400" dirty="0" err="1">
                <a:ln w="0"/>
              </a:rPr>
              <a:t>kaldi</a:t>
            </a:r>
            <a:r>
              <a:rPr lang="zh-CN" altLang="en-US" sz="2400" dirty="0">
                <a:ln w="0"/>
              </a:rPr>
              <a:t>的</a:t>
            </a:r>
            <a:r>
              <a:rPr lang="en-US" altLang="zh-CN" sz="2400" dirty="0">
                <a:ln w="0"/>
              </a:rPr>
              <a:t>2D GMM-HMM</a:t>
            </a:r>
            <a:r>
              <a:rPr lang="zh-CN" altLang="en-US" sz="2400" dirty="0">
                <a:ln w="0"/>
              </a:rPr>
              <a:t>训练、识别代码库</a:t>
            </a:r>
            <a:endParaRPr lang="en-US" altLang="zh-CN" sz="24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cap="none" spc="0" dirty="0">
                <a:ln w="0"/>
                <a:solidFill>
                  <a:schemeClr val="tx1"/>
                </a:solidFill>
              </a:rPr>
              <a:t>2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</a:rPr>
              <a:t>、识别性能相对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</a:rPr>
              <a:t>1D GMM-HMM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</a:rPr>
              <a:t>有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</a:rPr>
              <a:t>40.8%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</a:rPr>
              <a:t>的提升</a:t>
            </a:r>
          </a:p>
        </p:txBody>
      </p:sp>
      <p:sp>
        <p:nvSpPr>
          <p:cNvPr id="2" name="矩形 1"/>
          <p:cNvSpPr/>
          <p:nvPr/>
        </p:nvSpPr>
        <p:spPr>
          <a:xfrm>
            <a:off x="3328368" y="1779134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0"/>
                <a:solidFill>
                  <a:schemeClr val="tx1"/>
                </a:solidFill>
              </a:rPr>
              <a:t>成果</a:t>
            </a:r>
          </a:p>
        </p:txBody>
      </p:sp>
      <p:sp>
        <p:nvSpPr>
          <p:cNvPr id="15" name="矩形 14"/>
          <p:cNvSpPr/>
          <p:nvPr/>
        </p:nvSpPr>
        <p:spPr>
          <a:xfrm>
            <a:off x="3328368" y="4347886"/>
            <a:ext cx="8257389" cy="11440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n w="0"/>
              </a:rPr>
              <a:t>1</a:t>
            </a:r>
            <a:r>
              <a:rPr lang="zh-CN" altLang="en-US" sz="2400" dirty="0">
                <a:ln w="0"/>
              </a:rPr>
              <a:t>、将该工作扩展至连续文本行</a:t>
            </a:r>
            <a:endParaRPr lang="en-US" altLang="zh-CN" sz="2400" dirty="0">
              <a:ln w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cap="none" spc="0" dirty="0">
                <a:ln w="0"/>
                <a:solidFill>
                  <a:schemeClr val="tx1"/>
                </a:solidFill>
              </a:rPr>
              <a:t>2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</a:rPr>
              <a:t>、加入对神经网络的支持，尝试实现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</a:rPr>
              <a:t>2D</a:t>
            </a:r>
            <a:r>
              <a:rPr lang="zh-CN" altLang="en-US" sz="2400" b="0" cap="none" spc="0" dirty="0">
                <a:ln w="0"/>
                <a:solidFill>
                  <a:schemeClr val="tx1"/>
                </a:solidFill>
              </a:rPr>
              <a:t>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</a:rPr>
              <a:t>DNN/DCNN-HMM</a:t>
            </a:r>
            <a:endParaRPr lang="zh-CN" altLang="en-US" sz="24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28368" y="3824666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2800" b="1" cap="none" spc="0" dirty="0">
                <a:ln w="0"/>
                <a:solidFill>
                  <a:schemeClr val="tx1"/>
                </a:solidFill>
              </a:rPr>
              <a:t>未来计划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AFE0C50-6A61-3C4D-B502-633A34BD0984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</p:spTree>
    <p:extLst>
      <p:ext uri="{BB962C8B-B14F-4D97-AF65-F5344CB8AC3E}">
        <p14:creationId xmlns:p14="http://schemas.microsoft.com/office/powerpoint/2010/main" val="177089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"/>
    </mc:Choice>
    <mc:Fallback xmlns="">
      <p:transition spd="slow" advTm="69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2" name="矩形 11"/>
          <p:cNvSpPr/>
          <p:nvPr/>
        </p:nvSpPr>
        <p:spPr>
          <a:xfrm>
            <a:off x="295563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主要参考文献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43809" y="995078"/>
            <a:ext cx="9360887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00" indent="-279400"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H. Othman and T.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Aboulnasr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“A Separable Low Complexity 2D HMM with Application to Face Recognition” </a:t>
            </a:r>
            <a:r>
              <a:rPr lang="de-DE" altLang="zh-CN" sz="2000" i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Trans. Pattern Anal. Mach. Intell.</a:t>
            </a:r>
            <a:r>
              <a:rPr lang="en-US" altLang="zh-CN" sz="2000" i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25, NO. 10, OCTOBER 2003</a:t>
            </a:r>
          </a:p>
          <a:p>
            <a:pPr marL="279400" indent="-279400" algn="just">
              <a:spcAft>
                <a:spcPts val="0"/>
              </a:spcAft>
            </a:pPr>
            <a:endParaRPr lang="zh-CN" altLang="zh-CN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9400" indent="-279400"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H.S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Park and S.W. Lee, “A Truly 2D Hidden Markov Model For Off-Line Handwritten Character Recognition,” </a:t>
            </a:r>
            <a:r>
              <a:rPr lang="en-US" altLang="zh-CN" sz="2000" i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Recognition, 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vol. 31, no. 12, pp. 1849-1864, Dec. 1998. </a:t>
            </a:r>
          </a:p>
          <a:p>
            <a:pPr marL="279400" indent="-279400" algn="just">
              <a:spcAft>
                <a:spcPts val="0"/>
              </a:spcAft>
            </a:pP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9400" indent="-279400"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The Kaldi Speech Recognition Toolkit,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Povey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Daniel,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Ghoshal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Arnab,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Boulianne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Gilles,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Burget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Lukas,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Glembek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Ondrej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Goel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Nagendra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Hannemann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Mirko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Motlicek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Petr, Qian,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Yanmin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Schwarz, Petr,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Silovsky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Jan, Stemmer, Georg and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Vesely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Karel, </a:t>
            </a:r>
            <a:r>
              <a:rPr lang="en-US" altLang="zh-CN" sz="2000" i="1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Idiap</a:t>
            </a:r>
            <a:r>
              <a:rPr lang="en-US" altLang="zh-CN" sz="2000" i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-RR-04-2012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9400" indent="-279400" algn="just">
              <a:spcAft>
                <a:spcPts val="0"/>
              </a:spcAft>
            </a:pP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9400" indent="-279400" algn="just"/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A comprehensive study of hybrid neural network hidden Markov model for offline handwritten Chinese text recognition,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Zi-Rui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Wang, Jun Du, Wen-Chao Wang, Jian-Fang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Zhai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Jin-Shui</a:t>
            </a:r>
            <a:r>
              <a:rPr lang="en-US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Hu, </a:t>
            </a:r>
            <a:r>
              <a:rPr lang="fr-FR" altLang="zh-CN" sz="2000" i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on Document Analysis and Recognition (IJDAR) </a:t>
            </a:r>
            <a:r>
              <a:rPr lang="fr-FR" altLang="zh-CN" sz="20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21, pages241–251(2018)</a:t>
            </a:r>
            <a:endParaRPr lang="en-US" altLang="zh-CN" sz="2000" kern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9400" indent="-279400" algn="just">
              <a:spcAft>
                <a:spcPts val="0"/>
              </a:spcAft>
            </a:pPr>
            <a:endParaRPr lang="en-US" altLang="zh-CN" kern="100" dirty="0">
              <a:solidFill>
                <a:srgbClr val="000000"/>
              </a:solidFill>
              <a:latin typeface="LMRoman10-Regular-Identity-H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23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85"/>
    </mc:Choice>
    <mc:Fallback xmlns="">
      <p:transition spd="slow" advTm="496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5" y="1378200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2" name="矩形 11"/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工作</a:t>
            </a: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摘要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73" y="1045460"/>
            <a:ext cx="3112651" cy="747580"/>
          </a:xfrm>
          <a:prstGeom prst="rect">
            <a:avLst/>
          </a:prstGeom>
        </p:spPr>
      </p:pic>
      <p:sp>
        <p:nvSpPr>
          <p:cNvPr id="18" name="加号 17"/>
          <p:cNvSpPr/>
          <p:nvPr/>
        </p:nvSpPr>
        <p:spPr>
          <a:xfrm>
            <a:off x="6023944" y="968129"/>
            <a:ext cx="971279" cy="899598"/>
          </a:xfrm>
          <a:prstGeom prst="mathPlus">
            <a:avLst>
              <a:gd name="adj1" fmla="val 10896"/>
            </a:avLst>
          </a:prstGeom>
          <a:solidFill>
            <a:srgbClr val="003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2456872" y="3798131"/>
            <a:ext cx="91347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366080" y="857482"/>
            <a:ext cx="22829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CN" altLang="en-US" sz="2400" b="0" cap="none" spc="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0" cap="none" spc="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GMM-HMM</a:t>
            </a:r>
            <a:endParaRPr lang="zh-CN" altLang="en-US" sz="2400" b="0" cap="none" spc="0" dirty="0">
              <a:ln w="0"/>
              <a:solidFill>
                <a:srgbClr val="003B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/>
          <a:srcRect l="5026" t="3992" b="10740"/>
          <a:stretch/>
        </p:blipFill>
        <p:spPr>
          <a:xfrm>
            <a:off x="5017955" y="3935219"/>
            <a:ext cx="3211489" cy="231654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644" y="4101178"/>
            <a:ext cx="2850635" cy="187262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A4CD3EC-B353-6144-87C9-F07F7E827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965" y="4031797"/>
            <a:ext cx="3231941" cy="201138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8FB6FBD-B44B-F34D-8AB7-99DD4D260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595" y="1146462"/>
            <a:ext cx="4251054" cy="2583125"/>
          </a:xfrm>
          <a:prstGeom prst="rect">
            <a:avLst/>
          </a:prstGeom>
        </p:spPr>
      </p:pic>
      <p:cxnSp>
        <p:nvCxnSpPr>
          <p:cNvPr id="27" name="直接连接符 19">
            <a:extLst>
              <a:ext uri="{FF2B5EF4-FFF2-40B4-BE49-F238E27FC236}">
                <a16:creationId xmlns:a16="http://schemas.microsoft.com/office/drawing/2014/main" id="{5D0D095F-23DF-BA4B-BFBE-17216A09C08A}"/>
              </a:ext>
            </a:extLst>
          </p:cNvPr>
          <p:cNvCxnSpPr>
            <a:cxnSpLocks/>
          </p:cNvCxnSpPr>
          <p:nvPr/>
        </p:nvCxnSpPr>
        <p:spPr>
          <a:xfrm>
            <a:off x="2427841" y="1952766"/>
            <a:ext cx="479790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08F89F9-B9A2-5E42-BE40-7E041BC66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54" y="2044501"/>
            <a:ext cx="3394321" cy="16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1"/>
    </mc:Choice>
    <mc:Fallback xmlns="">
      <p:transition spd="slow" advTm="251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2" y="2148281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7" name="矩形 6"/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9" name="矩形 8"/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HMM</a:t>
            </a: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发展历程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037"/>
          <a:stretch/>
        </p:blipFill>
        <p:spPr>
          <a:xfrm>
            <a:off x="5156689" y="973395"/>
            <a:ext cx="4333576" cy="1549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394260" y="1546273"/>
            <a:ext cx="20569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1D-HMM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24684" y="5141412"/>
            <a:ext cx="20569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D-HMM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96443" y="3341976"/>
            <a:ext cx="23134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D-HMM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447640" y="2683633"/>
            <a:ext cx="91347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447640" y="4585999"/>
            <a:ext cx="91347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下箭头 19"/>
          <p:cNvSpPr/>
          <p:nvPr/>
        </p:nvSpPr>
        <p:spPr>
          <a:xfrm>
            <a:off x="3274494" y="4242175"/>
            <a:ext cx="357352" cy="777765"/>
          </a:xfrm>
          <a:prstGeom prst="downArrow">
            <a:avLst/>
          </a:prstGeom>
          <a:solidFill>
            <a:srgbClr val="003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3274494" y="2339209"/>
            <a:ext cx="357352" cy="777765"/>
          </a:xfrm>
          <a:prstGeom prst="downArrow">
            <a:avLst/>
          </a:prstGeom>
          <a:solidFill>
            <a:srgbClr val="003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04" y="4757206"/>
            <a:ext cx="3908794" cy="14906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15" y="1193942"/>
            <a:ext cx="1377091" cy="1201825"/>
          </a:xfrm>
          <a:prstGeom prst="rect">
            <a:avLst/>
          </a:prstGeom>
          <a:ln w="254000">
            <a:noFill/>
          </a:ln>
        </p:spPr>
      </p:pic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14368"/>
              </p:ext>
            </p:extLst>
          </p:nvPr>
        </p:nvGraphicFramePr>
        <p:xfrm>
          <a:off x="10215849" y="1058388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186895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450954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379446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9123199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2588353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828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293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2114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812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53662"/>
                  </a:ext>
                </a:extLst>
              </a:tr>
            </a:tbl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15" y="3135541"/>
            <a:ext cx="1377091" cy="1201825"/>
          </a:xfrm>
          <a:prstGeom prst="rect">
            <a:avLst/>
          </a:prstGeom>
          <a:ln w="254000">
            <a:noFill/>
          </a:ln>
        </p:spPr>
      </p:pic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16232"/>
              </p:ext>
            </p:extLst>
          </p:nvPr>
        </p:nvGraphicFramePr>
        <p:xfrm>
          <a:off x="10215849" y="2999987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186895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450954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379446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9123199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2588353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828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293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2114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812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53662"/>
                  </a:ext>
                </a:extLst>
              </a:tr>
            </a:tbl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615" y="4968960"/>
            <a:ext cx="1377091" cy="1201825"/>
          </a:xfrm>
          <a:prstGeom prst="rect">
            <a:avLst/>
          </a:prstGeom>
          <a:ln w="254000">
            <a:noFill/>
          </a:ln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233324"/>
              </p:ext>
            </p:extLst>
          </p:nvPr>
        </p:nvGraphicFramePr>
        <p:xfrm>
          <a:off x="10215849" y="4833406"/>
          <a:ext cx="1440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31186895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4509549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1379446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9123199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2588353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8284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293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2114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8123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153662"/>
                  </a:ext>
                </a:extLst>
              </a:tr>
            </a:tbl>
          </a:graphicData>
        </a:graphic>
      </p:graphicFrame>
      <p:sp>
        <p:nvSpPr>
          <p:cNvPr id="33" name="矩形 32"/>
          <p:cNvSpPr/>
          <p:nvPr/>
        </p:nvSpPr>
        <p:spPr>
          <a:xfrm>
            <a:off x="10164919" y="747296"/>
            <a:ext cx="3738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467312" y="747296"/>
            <a:ext cx="3738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60790" y="743829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dirty="0" err="1">
                <a:ln w="0"/>
              </a:rPr>
              <a:t>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1039879" y="743829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334562" y="747296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3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164919" y="2678873"/>
            <a:ext cx="3738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467312" y="2678873"/>
            <a:ext cx="3738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760790" y="2675406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dirty="0" err="1">
                <a:ln w="0"/>
              </a:rPr>
              <a:t>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039879" y="2675406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334562" y="2678873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tx1"/>
                </a:solidFill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3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853770" y="2964335"/>
            <a:ext cx="43794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11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853770" y="3239804"/>
            <a:ext cx="43794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853770" y="3533173"/>
            <a:ext cx="43794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853770" y="3825540"/>
            <a:ext cx="43794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13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853770" y="4105956"/>
            <a:ext cx="43794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13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887433" y="4772080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887433" y="5065172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887433" y="5369847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887433" y="5653666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887433" y="5955385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448492" y="4514013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2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750542" y="4522374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3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039623" y="4522374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1320246" y="4519642"/>
            <a:ext cx="370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err="1">
                <a:ln w="0"/>
              </a:rPr>
              <a:t>S</a:t>
            </a:r>
            <a:r>
              <a:rPr lang="en-US" altLang="zh-CN" sz="1000" b="0" cap="none" spc="0" dirty="0" err="1">
                <a:ln w="0"/>
                <a:solidFill>
                  <a:schemeClr val="tx1"/>
                </a:solidFill>
              </a:rPr>
              <a:t>1</a:t>
            </a:r>
            <a:endParaRPr lang="zh-CN" altLang="en-US" sz="10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253" name="图片 2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594" y="2713964"/>
            <a:ext cx="3339385" cy="1828711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6A0302F6-3963-A44C-B2B9-23D8702F6799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25529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61"/>
    </mc:Choice>
    <mc:Fallback xmlns="">
      <p:transition spd="slow" advTm="4786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2" y="2920638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3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1D GMM-HMM</a:t>
            </a:r>
            <a:r>
              <a:rPr lang="zh-CN" altLang="en-US" sz="3200" b="1" spc="3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描述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8617950" y="2668947"/>
            <a:ext cx="228599" cy="2942119"/>
          </a:xfrm>
          <a:prstGeom prst="leftBrace">
            <a:avLst>
              <a:gd name="adj1" fmla="val 125085"/>
              <a:gd name="adj2" fmla="val 5019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" name="矩形 2"/>
          <p:cNvSpPr/>
          <p:nvPr/>
        </p:nvSpPr>
        <p:spPr>
          <a:xfrm>
            <a:off x="8987659" y="2468892"/>
            <a:ext cx="22573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HMM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000" b="0" cap="none" spc="300" dirty="0">
                <a:ln w="0"/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转移概率</a:t>
            </a:r>
            <a:endParaRPr lang="zh-CN" altLang="en-US" sz="2000" b="0" cap="none" spc="30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998347" y="3917676"/>
            <a:ext cx="22573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  <a:r>
              <a:rPr lang="en-US" altLang="zh-CN" sz="2000" b="0" cap="none" spc="0" dirty="0">
                <a:ln w="0"/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2000" spc="300" dirty="0">
                <a:ln w="0"/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发射</a:t>
            </a:r>
            <a:r>
              <a:rPr lang="zh-CN" altLang="en-US" sz="2000" b="0" cap="none" spc="300" dirty="0">
                <a:ln w="0"/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概率</a:t>
            </a:r>
            <a:endParaRPr lang="zh-CN" altLang="en-US" sz="2000" b="0" cap="none" spc="300" dirty="0">
              <a:ln w="0"/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09311" y="1104370"/>
            <a:ext cx="38298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1D GMM-HMM System</a:t>
            </a:r>
            <a:endParaRPr lang="zh-CN" altLang="en-US" sz="2800" b="0" cap="none" spc="30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98347" y="5318022"/>
            <a:ext cx="23294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err="1">
                <a:ln w="0"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1HMM1Character</a:t>
            </a:r>
            <a:endParaRPr lang="zh-CN" altLang="en-US" sz="2000" b="0" cap="none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78022" y="4875251"/>
            <a:ext cx="9701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OCR</a:t>
            </a:r>
            <a:r>
              <a:rPr lang="zh-CN" altLang="en-US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endParaRPr lang="zh-CN" altLang="en-US" sz="2000" b="0" cap="none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49" y="4322337"/>
            <a:ext cx="2861299" cy="181253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6" y="2039342"/>
            <a:ext cx="6477545" cy="2078389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2191959" y="4212039"/>
            <a:ext cx="6161078" cy="2318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3B5647F-1C82-A34E-B32B-3450AA37681E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B3E305-9014-C346-A0CA-00063FA6E852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261593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95"/>
    </mc:Choice>
    <mc:Fallback xmlns="">
      <p:transition spd="slow" advTm="266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2" y="2920638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3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1D DCNN-HMM</a:t>
            </a:r>
            <a:r>
              <a:rPr lang="zh-CN" altLang="en-US" sz="3200" b="1" spc="30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描述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45992" y="1104370"/>
            <a:ext cx="39565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1D DCNN-HMM System</a:t>
            </a:r>
            <a:endParaRPr lang="zh-CN" altLang="en-US" sz="2800" b="0" cap="none" spc="3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3B5647F-1C82-A34E-B32B-3450AA37681E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B3E305-9014-C346-A0CA-00063FA6E852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3CAF37-8D8C-724C-A0E2-EAF96B9E7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30" y="1819075"/>
            <a:ext cx="5412961" cy="41276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33D147C-B60E-2A4B-A6B3-F6DF65E7CE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b="6620"/>
          <a:stretch/>
        </p:blipFill>
        <p:spPr>
          <a:xfrm>
            <a:off x="7816445" y="1622963"/>
            <a:ext cx="3973701" cy="46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9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95"/>
    </mc:Choice>
    <mc:Fallback xmlns="">
      <p:transition spd="slow" advTm="2669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2" y="2920638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2D GMM-HMM</a:t>
            </a: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描述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09311" y="1104370"/>
            <a:ext cx="38298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 GMM-HMM System</a:t>
            </a:r>
            <a:endParaRPr lang="zh-CN" altLang="en-US" sz="2800" b="0" cap="none" spc="300" dirty="0">
              <a:ln w="0"/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51" y="1748802"/>
            <a:ext cx="5105999" cy="19472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85" y="4280254"/>
            <a:ext cx="2088610" cy="1982081"/>
          </a:xfrm>
          <a:prstGeom prst="rect">
            <a:avLst/>
          </a:prstGeom>
        </p:spPr>
      </p:pic>
      <p:pic>
        <p:nvPicPr>
          <p:cNvPr id="201" name="图片 20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6"/>
          <a:stretch/>
        </p:blipFill>
        <p:spPr>
          <a:xfrm>
            <a:off x="6508294" y="3952338"/>
            <a:ext cx="4460000" cy="2325285"/>
          </a:xfrm>
          <a:prstGeom prst="rect">
            <a:avLst/>
          </a:prstGeom>
        </p:spPr>
      </p:pic>
      <p:sp>
        <p:nvSpPr>
          <p:cNvPr id="202" name="矩形 201"/>
          <p:cNvSpPr/>
          <p:nvPr/>
        </p:nvSpPr>
        <p:spPr>
          <a:xfrm>
            <a:off x="9150737" y="2458973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二阶假设</a:t>
            </a:r>
          </a:p>
        </p:txBody>
      </p:sp>
      <p:sp>
        <p:nvSpPr>
          <p:cNvPr id="203" name="矩形 202"/>
          <p:cNvSpPr/>
          <p:nvPr/>
        </p:nvSpPr>
        <p:spPr>
          <a:xfrm>
            <a:off x="3504769" y="3865152"/>
            <a:ext cx="1444626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 Map</a:t>
            </a:r>
            <a:endParaRPr lang="zh-CN" altLang="en-US" sz="2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接连接符 205"/>
          <p:cNvCxnSpPr/>
          <p:nvPr/>
        </p:nvCxnSpPr>
        <p:spPr>
          <a:xfrm>
            <a:off x="2456872" y="3808291"/>
            <a:ext cx="91347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360D716-8113-2F4F-A9A0-524AF82D61B5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B603986-A731-9141-84E9-29BF265607A7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64062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59"/>
    </mc:Choice>
    <mc:Fallback xmlns="">
      <p:transition spd="slow" advTm="2815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2" y="2920638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2D GMM-HMM</a:t>
            </a: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描述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09311" y="1104370"/>
            <a:ext cx="38298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 GMM-HMM System</a:t>
            </a:r>
            <a:endParaRPr lang="zh-CN" altLang="en-US" sz="2800" b="0" cap="none" spc="300" dirty="0">
              <a:ln w="0"/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D447FD-C7BB-BB42-9DC0-36BE2646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68" y="1687225"/>
            <a:ext cx="7615306" cy="462739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5116B4BE-BD8A-B249-841A-2861695D1EDF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D0BDB8C-774D-7140-A727-3FC44FA796CC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10784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59"/>
    </mc:Choice>
    <mc:Fallback xmlns="">
      <p:transition spd="slow" advTm="281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95562" y="2920638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7" name="矩形 6"/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10" name="矩形 9"/>
          <p:cNvSpPr/>
          <p:nvPr/>
        </p:nvSpPr>
        <p:spPr>
          <a:xfrm>
            <a:off x="295564" y="3688443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1" name="矩形 10"/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2D GMM-HMM</a:t>
            </a: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训练、解码流程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09311" y="1104370"/>
            <a:ext cx="38298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 GMM-HMM System</a:t>
            </a:r>
            <a:endParaRPr lang="zh-CN" altLang="en-US" sz="2800" b="0" cap="none" spc="300" dirty="0">
              <a:ln w="0"/>
              <a:solidFill>
                <a:schemeClr val="tx1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54" y="2396828"/>
            <a:ext cx="5066146" cy="3164107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82" y="2649467"/>
            <a:ext cx="4726594" cy="269698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D62CECA-16E7-B643-B79B-2B46D696F0B8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14E67C-C320-FE45-BAF0-67ACB8404323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179363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"/>
    </mc:Choice>
    <mc:Fallback xmlns="">
      <p:transition spd="slow" advTm="97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1856509" y="0"/>
            <a:ext cx="10335491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424684" y="61646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Kaldi</a:t>
            </a:r>
            <a:r>
              <a:rPr lang="zh-CN" altLang="en-US" sz="3200" b="1" spc="300" noProof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工具库进行的改动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28" y="932858"/>
            <a:ext cx="3112651" cy="747580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49D2EED8-6459-0F4A-8841-F4467C4690E1}"/>
              </a:ext>
            </a:extLst>
          </p:cNvPr>
          <p:cNvSpPr txBox="1"/>
          <p:nvPr/>
        </p:nvSpPr>
        <p:spPr>
          <a:xfrm>
            <a:off x="7304435" y="3958131"/>
            <a:ext cx="272823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Library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630E45B-47AC-F742-9593-E778CB679E3D}"/>
              </a:ext>
            </a:extLst>
          </p:cNvPr>
          <p:cNvSpPr txBox="1"/>
          <p:nvPr/>
        </p:nvSpPr>
        <p:spPr>
          <a:xfrm>
            <a:off x="3709934" y="3958131"/>
            <a:ext cx="272823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Library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FCCCB8F-A94A-434E-96A5-3003EC28C06E}"/>
              </a:ext>
            </a:extLst>
          </p:cNvPr>
          <p:cNvSpPr txBox="1"/>
          <p:nvPr/>
        </p:nvSpPr>
        <p:spPr>
          <a:xfrm>
            <a:off x="7304435" y="5692610"/>
            <a:ext cx="272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2D-GMM-HMM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639B8E7-47DA-594A-86B9-8B3D474B6394}"/>
              </a:ext>
            </a:extLst>
          </p:cNvPr>
          <p:cNvSpPr txBox="1"/>
          <p:nvPr/>
        </p:nvSpPr>
        <p:spPr>
          <a:xfrm>
            <a:off x="3709934" y="5692610"/>
            <a:ext cx="272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1D-GMM-HMM</a:t>
            </a:r>
            <a:endParaRPr lang="e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43E6664C-2C66-B949-A547-38DED1554998}"/>
              </a:ext>
            </a:extLst>
          </p:cNvPr>
          <p:cNvSpPr txBox="1"/>
          <p:nvPr/>
        </p:nvSpPr>
        <p:spPr>
          <a:xfrm>
            <a:off x="3709934" y="2709927"/>
            <a:ext cx="27282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 Scripts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A3DFABA-AF1B-F34B-838C-C430A513F7B4}"/>
              </a:ext>
            </a:extLst>
          </p:cNvPr>
          <p:cNvSpPr txBox="1"/>
          <p:nvPr/>
        </p:nvSpPr>
        <p:spPr>
          <a:xfrm>
            <a:off x="3709934" y="1768627"/>
            <a:ext cx="27282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Signal</a:t>
            </a:r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7A9DB77B-73E6-A14F-B720-D5DB350C720B}"/>
              </a:ext>
            </a:extLst>
          </p:cNvPr>
          <p:cNvCxnSpPr>
            <a:cxnSpLocks/>
            <a:stCxn id="77" idx="2"/>
            <a:endCxn id="118" idx="0"/>
          </p:cNvCxnSpPr>
          <p:nvPr/>
        </p:nvCxnSpPr>
        <p:spPr>
          <a:xfrm>
            <a:off x="5074049" y="2076404"/>
            <a:ext cx="0" cy="1584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F6D6446E-8D66-DB4F-B6F8-C2580B2565D1}"/>
              </a:ext>
            </a:extLst>
          </p:cNvPr>
          <p:cNvSpPr txBox="1"/>
          <p:nvPr/>
        </p:nvSpPr>
        <p:spPr>
          <a:xfrm>
            <a:off x="3709934" y="3647432"/>
            <a:ext cx="27282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Executables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836A66F8-55F1-DF4B-BFFE-E28454028EB4}"/>
              </a:ext>
            </a:extLst>
          </p:cNvPr>
          <p:cNvCxnSpPr>
            <a:cxnSpLocks/>
            <a:stCxn id="116" idx="2"/>
            <a:endCxn id="79" idx="0"/>
          </p:cNvCxnSpPr>
          <p:nvPr/>
        </p:nvCxnSpPr>
        <p:spPr>
          <a:xfrm flipH="1">
            <a:off x="5074049" y="3479104"/>
            <a:ext cx="1" cy="1683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92A50D5-F8B2-1245-A832-9BBFC056A1EB}"/>
              </a:ext>
            </a:extLst>
          </p:cNvPr>
          <p:cNvSpPr txBox="1"/>
          <p:nvPr/>
        </p:nvSpPr>
        <p:spPr>
          <a:xfrm>
            <a:off x="3824859" y="4108403"/>
            <a:ext cx="6321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2E0F061-BF0D-D54F-8717-2CC8A4226F04}"/>
              </a:ext>
            </a:extLst>
          </p:cNvPr>
          <p:cNvSpPr txBox="1"/>
          <p:nvPr/>
        </p:nvSpPr>
        <p:spPr>
          <a:xfrm>
            <a:off x="4571889" y="4108403"/>
            <a:ext cx="100431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HMM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B359924-DD2A-2F45-B4F3-B381126D70AA}"/>
              </a:ext>
            </a:extLst>
          </p:cNvPr>
          <p:cNvSpPr txBox="1"/>
          <p:nvPr/>
        </p:nvSpPr>
        <p:spPr>
          <a:xfrm>
            <a:off x="5691133" y="4108402"/>
            <a:ext cx="6321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0BF0248-305D-594E-A9D6-14176775F41C}"/>
              </a:ext>
            </a:extLst>
          </p:cNvPr>
          <p:cNvSpPr txBox="1"/>
          <p:nvPr/>
        </p:nvSpPr>
        <p:spPr>
          <a:xfrm>
            <a:off x="3824860" y="4513195"/>
            <a:ext cx="10668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55D91A5-28D8-5644-AC4E-E3399B37A031}"/>
              </a:ext>
            </a:extLst>
          </p:cNvPr>
          <p:cNvSpPr txBox="1"/>
          <p:nvPr/>
        </p:nvSpPr>
        <p:spPr>
          <a:xfrm>
            <a:off x="5067825" y="4512010"/>
            <a:ext cx="125541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</a:p>
        </p:txBody>
      </p:sp>
      <p:sp>
        <p:nvSpPr>
          <p:cNvPr id="108" name="文本框 66">
            <a:extLst>
              <a:ext uri="{FF2B5EF4-FFF2-40B4-BE49-F238E27FC236}">
                <a16:creationId xmlns:a16="http://schemas.microsoft.com/office/drawing/2014/main" id="{685AACFE-1CCF-CE4E-97AC-77B00C94E2E1}"/>
              </a:ext>
            </a:extLst>
          </p:cNvPr>
          <p:cNvSpPr txBox="1"/>
          <p:nvPr/>
        </p:nvSpPr>
        <p:spPr>
          <a:xfrm>
            <a:off x="4456964" y="4922913"/>
            <a:ext cx="12341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1A9C77A-C459-4E44-9166-D7CECFB6A3CC}"/>
              </a:ext>
            </a:extLst>
          </p:cNvPr>
          <p:cNvSpPr txBox="1"/>
          <p:nvPr/>
        </p:nvSpPr>
        <p:spPr>
          <a:xfrm>
            <a:off x="7304434" y="3649022"/>
            <a:ext cx="27282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Executables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文本框 59">
            <a:extLst>
              <a:ext uri="{FF2B5EF4-FFF2-40B4-BE49-F238E27FC236}">
                <a16:creationId xmlns:a16="http://schemas.microsoft.com/office/drawing/2014/main" id="{CFD77431-6969-CB4A-AB90-577C04E0B653}"/>
              </a:ext>
            </a:extLst>
          </p:cNvPr>
          <p:cNvSpPr txBox="1"/>
          <p:nvPr/>
        </p:nvSpPr>
        <p:spPr>
          <a:xfrm>
            <a:off x="7419361" y="4086989"/>
            <a:ext cx="6321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</a:t>
            </a:r>
          </a:p>
        </p:txBody>
      </p:sp>
      <p:sp>
        <p:nvSpPr>
          <p:cNvPr id="111" name="文本框 60">
            <a:extLst>
              <a:ext uri="{FF2B5EF4-FFF2-40B4-BE49-F238E27FC236}">
                <a16:creationId xmlns:a16="http://schemas.microsoft.com/office/drawing/2014/main" id="{51A5C91D-461D-2B4B-8363-53FE31774175}"/>
              </a:ext>
            </a:extLst>
          </p:cNvPr>
          <p:cNvSpPr txBox="1"/>
          <p:nvPr/>
        </p:nvSpPr>
        <p:spPr>
          <a:xfrm>
            <a:off x="8166391" y="4086989"/>
            <a:ext cx="100431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2D-HMM</a:t>
            </a:r>
          </a:p>
        </p:txBody>
      </p:sp>
      <p:sp>
        <p:nvSpPr>
          <p:cNvPr id="112" name="文本框 64">
            <a:extLst>
              <a:ext uri="{FF2B5EF4-FFF2-40B4-BE49-F238E27FC236}">
                <a16:creationId xmlns:a16="http://schemas.microsoft.com/office/drawing/2014/main" id="{F1AF1960-7BAB-3C48-8C3C-B911660DCD0B}"/>
              </a:ext>
            </a:extLst>
          </p:cNvPr>
          <p:cNvSpPr txBox="1"/>
          <p:nvPr/>
        </p:nvSpPr>
        <p:spPr>
          <a:xfrm>
            <a:off x="9285635" y="4086988"/>
            <a:ext cx="6321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</a:p>
        </p:txBody>
      </p:sp>
      <p:sp>
        <p:nvSpPr>
          <p:cNvPr id="113" name="文本框 66">
            <a:extLst>
              <a:ext uri="{FF2B5EF4-FFF2-40B4-BE49-F238E27FC236}">
                <a16:creationId xmlns:a16="http://schemas.microsoft.com/office/drawing/2014/main" id="{8C2D37C4-DF9D-F140-AC1B-4A022C40E3A3}"/>
              </a:ext>
            </a:extLst>
          </p:cNvPr>
          <p:cNvSpPr txBox="1"/>
          <p:nvPr/>
        </p:nvSpPr>
        <p:spPr>
          <a:xfrm>
            <a:off x="8051465" y="4901500"/>
            <a:ext cx="123416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2D-Decoder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7175C18E-FBF1-114E-BA7C-E2762F8BEDFC}"/>
              </a:ext>
            </a:extLst>
          </p:cNvPr>
          <p:cNvSpPr txBox="1"/>
          <p:nvPr/>
        </p:nvSpPr>
        <p:spPr>
          <a:xfrm>
            <a:off x="7425585" y="4491782"/>
            <a:ext cx="106682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2D-Topo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812B440-C8D7-CA4F-B6E7-A80038FC50F4}"/>
              </a:ext>
            </a:extLst>
          </p:cNvPr>
          <p:cNvSpPr txBox="1"/>
          <p:nvPr/>
        </p:nvSpPr>
        <p:spPr>
          <a:xfrm>
            <a:off x="8668550" y="4490597"/>
            <a:ext cx="125541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2D-Transition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49C6E63-2157-8546-901C-38ED7904BEB9}"/>
              </a:ext>
            </a:extLst>
          </p:cNvPr>
          <p:cNvSpPr txBox="1"/>
          <p:nvPr/>
        </p:nvSpPr>
        <p:spPr>
          <a:xfrm>
            <a:off x="3709935" y="3017439"/>
            <a:ext cx="27282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9F9FFF02-EAA3-8043-BEA0-F16080478BFB}"/>
              </a:ext>
            </a:extLst>
          </p:cNvPr>
          <p:cNvSpPr txBox="1"/>
          <p:nvPr/>
        </p:nvSpPr>
        <p:spPr>
          <a:xfrm>
            <a:off x="5180894" y="3097818"/>
            <a:ext cx="11485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B08BD6D-2F49-0F46-BF85-9DAA22C39FE6}"/>
              </a:ext>
            </a:extLst>
          </p:cNvPr>
          <p:cNvSpPr txBox="1"/>
          <p:nvPr/>
        </p:nvSpPr>
        <p:spPr>
          <a:xfrm>
            <a:off x="3709934" y="2234838"/>
            <a:ext cx="27282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in 1D</a:t>
            </a:r>
          </a:p>
        </p:txBody>
      </p: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0E5C0C6D-ADE2-A845-ABFF-7FB0AA6F6345}"/>
              </a:ext>
            </a:extLst>
          </p:cNvPr>
          <p:cNvCxnSpPr>
            <a:cxnSpLocks/>
            <a:stCxn id="118" idx="2"/>
            <a:endCxn id="76" idx="0"/>
          </p:cNvCxnSpPr>
          <p:nvPr/>
        </p:nvCxnSpPr>
        <p:spPr>
          <a:xfrm>
            <a:off x="5074049" y="2542615"/>
            <a:ext cx="0" cy="16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1F12A7E-5731-DE48-924D-F55585CD871F}"/>
              </a:ext>
            </a:extLst>
          </p:cNvPr>
          <p:cNvSpPr txBox="1"/>
          <p:nvPr/>
        </p:nvSpPr>
        <p:spPr>
          <a:xfrm>
            <a:off x="3814048" y="3097818"/>
            <a:ext cx="114856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2927B510-CBD7-BC4A-80B1-87699BA538BE}"/>
              </a:ext>
            </a:extLst>
          </p:cNvPr>
          <p:cNvSpPr txBox="1"/>
          <p:nvPr/>
        </p:nvSpPr>
        <p:spPr>
          <a:xfrm>
            <a:off x="7304434" y="2706403"/>
            <a:ext cx="27282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 Scripts</a:t>
            </a:r>
            <a:endParaRPr lang="en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7949A74-B467-A84B-B587-8E9E53890755}"/>
              </a:ext>
            </a:extLst>
          </p:cNvPr>
          <p:cNvSpPr txBox="1"/>
          <p:nvPr/>
        </p:nvSpPr>
        <p:spPr>
          <a:xfrm>
            <a:off x="7304434" y="1765103"/>
            <a:ext cx="27282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CFBAF9FD-2025-7A4C-B8FF-97F68FEC371C}"/>
              </a:ext>
            </a:extLst>
          </p:cNvPr>
          <p:cNvCxnSpPr>
            <a:cxnSpLocks/>
            <a:stCxn id="122" idx="2"/>
            <a:endCxn id="127" idx="0"/>
          </p:cNvCxnSpPr>
          <p:nvPr/>
        </p:nvCxnSpPr>
        <p:spPr>
          <a:xfrm>
            <a:off x="8668549" y="2072880"/>
            <a:ext cx="0" cy="1584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F17A5224-54AE-014D-A92A-A227C52F480E}"/>
              </a:ext>
            </a:extLst>
          </p:cNvPr>
          <p:cNvCxnSpPr>
            <a:cxnSpLocks/>
            <a:stCxn id="125" idx="2"/>
          </p:cNvCxnSpPr>
          <p:nvPr/>
        </p:nvCxnSpPr>
        <p:spPr>
          <a:xfrm flipH="1">
            <a:off x="8668549" y="3481398"/>
            <a:ext cx="1" cy="1683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03A92E48-1096-4047-A3B3-1F904CF7F7F7}"/>
              </a:ext>
            </a:extLst>
          </p:cNvPr>
          <p:cNvSpPr txBox="1"/>
          <p:nvPr/>
        </p:nvSpPr>
        <p:spPr>
          <a:xfrm>
            <a:off x="7304435" y="3019733"/>
            <a:ext cx="272823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EB7896DB-D769-FA4D-AF02-E5299E351E41}"/>
              </a:ext>
            </a:extLst>
          </p:cNvPr>
          <p:cNvSpPr txBox="1"/>
          <p:nvPr/>
        </p:nvSpPr>
        <p:spPr>
          <a:xfrm>
            <a:off x="8775394" y="3100112"/>
            <a:ext cx="114856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2D-Decode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06F5E2FA-53E0-9F4B-8BD9-48DD9C565E44}"/>
              </a:ext>
            </a:extLst>
          </p:cNvPr>
          <p:cNvSpPr txBox="1"/>
          <p:nvPr/>
        </p:nvSpPr>
        <p:spPr>
          <a:xfrm>
            <a:off x="7304434" y="2231314"/>
            <a:ext cx="272823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in 2D</a:t>
            </a:r>
          </a:p>
        </p:txBody>
      </p:sp>
      <p:cxnSp>
        <p:nvCxnSpPr>
          <p:cNvPr id="128" name="直线箭头连接符 127">
            <a:extLst>
              <a:ext uri="{FF2B5EF4-FFF2-40B4-BE49-F238E27FC236}">
                <a16:creationId xmlns:a16="http://schemas.microsoft.com/office/drawing/2014/main" id="{99755002-BC03-5341-841A-A0D9466AC5F6}"/>
              </a:ext>
            </a:extLst>
          </p:cNvPr>
          <p:cNvCxnSpPr>
            <a:cxnSpLocks/>
            <a:stCxn id="127" idx="2"/>
            <a:endCxn id="121" idx="0"/>
          </p:cNvCxnSpPr>
          <p:nvPr/>
        </p:nvCxnSpPr>
        <p:spPr>
          <a:xfrm>
            <a:off x="8668549" y="2539091"/>
            <a:ext cx="0" cy="1673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F7DDBC0-B9B9-A04C-B252-385CBEFB03E5}"/>
              </a:ext>
            </a:extLst>
          </p:cNvPr>
          <p:cNvSpPr txBox="1"/>
          <p:nvPr/>
        </p:nvSpPr>
        <p:spPr>
          <a:xfrm>
            <a:off x="7408548" y="3100112"/>
            <a:ext cx="114856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2D-Train</a:t>
            </a:r>
          </a:p>
        </p:txBody>
      </p: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BA7C7D58-8365-5C4D-AB64-3F22B2EB8B7C}"/>
              </a:ext>
            </a:extLst>
          </p:cNvPr>
          <p:cNvCxnSpPr>
            <a:cxnSpLocks/>
          </p:cNvCxnSpPr>
          <p:nvPr/>
        </p:nvCxnSpPr>
        <p:spPr>
          <a:xfrm>
            <a:off x="6687352" y="3570763"/>
            <a:ext cx="4371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039C61DC-3106-3441-9C60-079F29D7F7D8}"/>
              </a:ext>
            </a:extLst>
          </p:cNvPr>
          <p:cNvSpPr/>
          <p:nvPr/>
        </p:nvSpPr>
        <p:spPr>
          <a:xfrm>
            <a:off x="295561" y="3688443"/>
            <a:ext cx="1560945" cy="489527"/>
          </a:xfrm>
          <a:prstGeom prst="rect">
            <a:avLst/>
          </a:prstGeom>
          <a:solidFill>
            <a:srgbClr val="003B73"/>
          </a:solidFill>
          <a:ln>
            <a:noFill/>
          </a:ln>
          <a:effectLst>
            <a:outerShdw blurRad="152400" dist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核心工作</a:t>
            </a: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906DC2E0-615A-144B-B18D-066C029D8A09}"/>
              </a:ext>
            </a:extLst>
          </p:cNvPr>
          <p:cNvSpPr/>
          <p:nvPr/>
        </p:nvSpPr>
        <p:spPr>
          <a:xfrm>
            <a:off x="295564" y="2148281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研究背景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9DA6F88-9A6E-3949-9AD0-0D7C42927BA3}"/>
              </a:ext>
            </a:extLst>
          </p:cNvPr>
          <p:cNvSpPr/>
          <p:nvPr/>
        </p:nvSpPr>
        <p:spPr>
          <a:xfrm>
            <a:off x="295564" y="2918362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理论基础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12CD333D-B340-104C-B00B-8C6A78C2E484}"/>
              </a:ext>
            </a:extLst>
          </p:cNvPr>
          <p:cNvSpPr/>
          <p:nvPr/>
        </p:nvSpPr>
        <p:spPr>
          <a:xfrm>
            <a:off x="295563" y="4458524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实验验证</a:t>
            </a: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949CFEC-F320-4544-B1D4-1402CDD648FE}"/>
              </a:ext>
            </a:extLst>
          </p:cNvPr>
          <p:cNvSpPr/>
          <p:nvPr/>
        </p:nvSpPr>
        <p:spPr>
          <a:xfrm>
            <a:off x="295562" y="1378200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工作摘要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3A4B9EF6-0EBE-2548-8A6F-ABA177C649D9}"/>
              </a:ext>
            </a:extLst>
          </p:cNvPr>
          <p:cNvSpPr/>
          <p:nvPr/>
        </p:nvSpPr>
        <p:spPr>
          <a:xfrm>
            <a:off x="295562" y="5228605"/>
            <a:ext cx="1560945" cy="4895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工作总结</a:t>
            </a:r>
          </a:p>
        </p:txBody>
      </p:sp>
    </p:spTree>
    <p:extLst>
      <p:ext uri="{BB962C8B-B14F-4D97-AF65-F5344CB8AC3E}">
        <p14:creationId xmlns:p14="http://schemas.microsoft.com/office/powerpoint/2010/main" val="84932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72"/>
    </mc:Choice>
    <mc:Fallback xmlns="">
      <p:transition spd="slow" advTm="2587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18143</TotalTime>
  <Words>761</Words>
  <Application>Microsoft Macintosh PowerPoint</Application>
  <PresentationFormat>宽屏</PresentationFormat>
  <Paragraphs>244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等线 Light</vt:lpstr>
      <vt:lpstr>宋体</vt:lpstr>
      <vt:lpstr>LMRoman10-Regular-Identity-H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 JF</dc:creator>
  <cp:lastModifiedBy>马洁锋</cp:lastModifiedBy>
  <cp:revision>219</cp:revision>
  <dcterms:created xsi:type="dcterms:W3CDTF">2019-12-12T15:21:21Z</dcterms:created>
  <dcterms:modified xsi:type="dcterms:W3CDTF">2020-11-15T01:46:15Z</dcterms:modified>
</cp:coreProperties>
</file>